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7"/>
  </p:normalViewPr>
  <p:slideViewPr>
    <p:cSldViewPr snapToGrid="0" snapToObjects="1">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04EE4-56F7-E143-9DD0-F47E3702AA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606A45-9569-E948-AB9B-6001FFD7C3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1C979F-1390-694B-B4AA-C6BC8887526F}"/>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5" name="Footer Placeholder 4">
            <a:extLst>
              <a:ext uri="{FF2B5EF4-FFF2-40B4-BE49-F238E27FC236}">
                <a16:creationId xmlns:a16="http://schemas.microsoft.com/office/drawing/2014/main" id="{167C0022-C8FE-4D40-9840-D3C97EC3B3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4657CE-6E97-C94E-B9B8-F8DD24BA5522}"/>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3803400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95C2-7C5B-E349-8879-E33DC7D773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6400E0-9DDF-2644-A96C-C9A05DC836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4E7CCE-DD79-E944-AEF1-7F3B60339AD4}"/>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5" name="Footer Placeholder 4">
            <a:extLst>
              <a:ext uri="{FF2B5EF4-FFF2-40B4-BE49-F238E27FC236}">
                <a16:creationId xmlns:a16="http://schemas.microsoft.com/office/drawing/2014/main" id="{ABAC7901-8C8A-4C4B-A7FB-C714EBF0B0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982A43-88E3-AA45-8B64-4B4DCD66A8D1}"/>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156988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BC3026-55EB-6D4A-A918-FB82733A74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1B2847-E274-EB41-ACD1-CF53E5A7FF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C34154-7C79-5C45-8936-01380EEF9C12}"/>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5" name="Footer Placeholder 4">
            <a:extLst>
              <a:ext uri="{FF2B5EF4-FFF2-40B4-BE49-F238E27FC236}">
                <a16:creationId xmlns:a16="http://schemas.microsoft.com/office/drawing/2014/main" id="{2A6A69BF-3AC4-734A-B089-9F99D872B0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7EF668-C3F7-5945-ABAA-E36D11974D3C}"/>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868832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5A8E-BEA2-3849-8800-1B04F8BCF6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00D562-39BF-0E40-8C0D-9D70736E11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6A5C79-30F1-DE47-B2EE-173CB6FAF4E3}"/>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5" name="Footer Placeholder 4">
            <a:extLst>
              <a:ext uri="{FF2B5EF4-FFF2-40B4-BE49-F238E27FC236}">
                <a16:creationId xmlns:a16="http://schemas.microsoft.com/office/drawing/2014/main" id="{9064E7B6-1D07-694C-81E0-58F3B06479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8611A-4CD5-6F46-966F-2195E6DA6193}"/>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369796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8B03-36D3-734C-81B2-7782AF8796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4B87C3-CD08-964A-96BE-1F7CC1E8FB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B5A808-315D-9D48-9AB6-61190D43FE6E}"/>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5" name="Footer Placeholder 4">
            <a:extLst>
              <a:ext uri="{FF2B5EF4-FFF2-40B4-BE49-F238E27FC236}">
                <a16:creationId xmlns:a16="http://schemas.microsoft.com/office/drawing/2014/main" id="{3E103F62-04CC-BC42-991B-1DD1D18E51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76D252-BF1F-9844-8BAA-C9C4EDE2B234}"/>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1959582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8A85E-890D-484D-8588-D8A177AB25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A7E612-1AE8-5C4F-900E-192A8C96EB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5F19B2-5859-0340-BBE2-D192F15F64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F4B433-791D-7442-9E36-9677E88C388E}"/>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6" name="Footer Placeholder 5">
            <a:extLst>
              <a:ext uri="{FF2B5EF4-FFF2-40B4-BE49-F238E27FC236}">
                <a16:creationId xmlns:a16="http://schemas.microsoft.com/office/drawing/2014/main" id="{04FFF1CD-D32C-8647-A0F0-0EAA674A28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125E3D-D757-FA44-A82A-F6D1E1F7B9FD}"/>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250644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09C5A-CEE4-4E43-BB41-5EE494D48E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700539-B8FE-3642-98D6-FDAB639552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E037C5-AD56-F84C-90E2-EDF75EB695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1A177B-F843-C94A-A2F0-1030A2722F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290789-94BA-C94F-84A4-D3D03A608A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0C9301-CD67-AB49-924C-CBC1244E61DB}"/>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8" name="Footer Placeholder 7">
            <a:extLst>
              <a:ext uri="{FF2B5EF4-FFF2-40B4-BE49-F238E27FC236}">
                <a16:creationId xmlns:a16="http://schemas.microsoft.com/office/drawing/2014/main" id="{C14E656A-4457-A047-BA4D-B7D9F66E63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C49D53-0E30-6E40-AC59-E6179B661B1A}"/>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761687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3FDA3-7B8A-2741-8942-23581128B6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F9AA0B-BBF4-C642-BC5F-421EDE96DAC2}"/>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4" name="Footer Placeholder 3">
            <a:extLst>
              <a:ext uri="{FF2B5EF4-FFF2-40B4-BE49-F238E27FC236}">
                <a16:creationId xmlns:a16="http://schemas.microsoft.com/office/drawing/2014/main" id="{90B50B63-DA9F-0743-8388-37C07E7BEC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585D7C-83F6-6A40-8672-988A01E7D6A8}"/>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1068876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BA76D1-CBD6-2B43-B821-C62D14EE2C38}"/>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3" name="Footer Placeholder 2">
            <a:extLst>
              <a:ext uri="{FF2B5EF4-FFF2-40B4-BE49-F238E27FC236}">
                <a16:creationId xmlns:a16="http://schemas.microsoft.com/office/drawing/2014/main" id="{EA2DC194-8FC7-0B46-91BE-D7C0EBDD06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A8C24D-F8FB-F74C-A282-E97CB406D205}"/>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25219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EE0D4-C316-5640-AEE4-B6A2C0C9E8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2C6698-AAB4-9445-B059-B289D5E772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95D5BE-9E42-E141-A985-AE74CAB7CB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1C9852-08F9-9441-940F-E51491C05256}"/>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6" name="Footer Placeholder 5">
            <a:extLst>
              <a:ext uri="{FF2B5EF4-FFF2-40B4-BE49-F238E27FC236}">
                <a16:creationId xmlns:a16="http://schemas.microsoft.com/office/drawing/2014/main" id="{198018F7-8003-EB4E-83E7-EC995052A7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7DD966-9664-BF47-832E-F18598F2BB5C}"/>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4239814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75754-FCA6-D545-83D5-7C6B5D89B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B9430B-AA0B-A444-A4AE-2DA0BE0B35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9D3914-4BF5-2644-BCEF-14F008DFEC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6170ED-F3F5-A940-9C44-8B6720B8AE63}"/>
              </a:ext>
            </a:extLst>
          </p:cNvPr>
          <p:cNvSpPr>
            <a:spLocks noGrp="1"/>
          </p:cNvSpPr>
          <p:nvPr>
            <p:ph type="dt" sz="half" idx="10"/>
          </p:nvPr>
        </p:nvSpPr>
        <p:spPr/>
        <p:txBody>
          <a:bodyPr/>
          <a:lstStyle/>
          <a:p>
            <a:fld id="{C7CD4410-13AE-314B-BD37-5C5687B02E04}" type="datetimeFigureOut">
              <a:rPr lang="en-US" smtClean="0"/>
              <a:t>10/18/2021</a:t>
            </a:fld>
            <a:endParaRPr lang="en-US"/>
          </a:p>
        </p:txBody>
      </p:sp>
      <p:sp>
        <p:nvSpPr>
          <p:cNvPr id="6" name="Footer Placeholder 5">
            <a:extLst>
              <a:ext uri="{FF2B5EF4-FFF2-40B4-BE49-F238E27FC236}">
                <a16:creationId xmlns:a16="http://schemas.microsoft.com/office/drawing/2014/main" id="{B9052868-B5C6-8742-B0C9-BAD172BA4F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0AFC20-F267-A44F-9C22-4A0660FF6A0D}"/>
              </a:ext>
            </a:extLst>
          </p:cNvPr>
          <p:cNvSpPr>
            <a:spLocks noGrp="1"/>
          </p:cNvSpPr>
          <p:nvPr>
            <p:ph type="sldNum" sz="quarter" idx="12"/>
          </p:nvPr>
        </p:nvSpPr>
        <p:spPr/>
        <p:txBody>
          <a:bodyPr/>
          <a:lstStyle/>
          <a:p>
            <a:fld id="{EAD0E6D1-C7C9-D44F-B8F8-D345F037487C}" type="slidenum">
              <a:rPr lang="en-US" smtClean="0"/>
              <a:t>‹#›</a:t>
            </a:fld>
            <a:endParaRPr lang="en-US"/>
          </a:p>
        </p:txBody>
      </p:sp>
    </p:spTree>
    <p:extLst>
      <p:ext uri="{BB962C8B-B14F-4D97-AF65-F5344CB8AC3E}">
        <p14:creationId xmlns:p14="http://schemas.microsoft.com/office/powerpoint/2010/main" val="510914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992B16-C8B4-964B-A974-A20CD21AC8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4BB354-0769-C64D-8A9E-37AE26AD03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CB46DF-17D8-634F-A5F2-80410FE90D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D4410-13AE-314B-BD37-5C5687B02E04}" type="datetimeFigureOut">
              <a:rPr lang="en-US" smtClean="0"/>
              <a:t>10/18/2021</a:t>
            </a:fld>
            <a:endParaRPr lang="en-US"/>
          </a:p>
        </p:txBody>
      </p:sp>
      <p:sp>
        <p:nvSpPr>
          <p:cNvPr id="5" name="Footer Placeholder 4">
            <a:extLst>
              <a:ext uri="{FF2B5EF4-FFF2-40B4-BE49-F238E27FC236}">
                <a16:creationId xmlns:a16="http://schemas.microsoft.com/office/drawing/2014/main" id="{47480672-5925-7A46-8972-2EE261FE84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7246A5-A5CF-1849-AE61-B937C0A57B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D0E6D1-C7C9-D44F-B8F8-D345F037487C}" type="slidenum">
              <a:rPr lang="en-US" smtClean="0"/>
              <a:t>‹#›</a:t>
            </a:fld>
            <a:endParaRPr lang="en-US"/>
          </a:p>
        </p:txBody>
      </p:sp>
    </p:spTree>
    <p:extLst>
      <p:ext uri="{BB962C8B-B14F-4D97-AF65-F5344CB8AC3E}">
        <p14:creationId xmlns:p14="http://schemas.microsoft.com/office/powerpoint/2010/main" val="1789336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opi.mt.gov/Leadership/Assessment-Accountability/MetaMetrics-in-Montana#10448011561-meetings--material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hyperlink" Target="mailto:trenin.bayless@mt.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62223-8FD1-A94F-A17F-FB80BEE222BA}"/>
              </a:ext>
            </a:extLst>
          </p:cNvPr>
          <p:cNvSpPr>
            <a:spLocks noGrp="1"/>
          </p:cNvSpPr>
          <p:nvPr>
            <p:ph type="title"/>
          </p:nvPr>
        </p:nvSpPr>
        <p:spPr>
          <a:xfrm>
            <a:off x="476805" y="445845"/>
            <a:ext cx="10515600" cy="757057"/>
          </a:xfrm>
        </p:spPr>
        <p:txBody>
          <a:bodyPr/>
          <a:lstStyle/>
          <a:p>
            <a:pPr algn="ctr"/>
            <a:r>
              <a:rPr lang="en-US" dirty="0">
                <a:solidFill>
                  <a:srgbClr val="C00000"/>
                </a:solidFill>
              </a:rPr>
              <a:t>MetaMetrics Development</a:t>
            </a:r>
          </a:p>
        </p:txBody>
      </p:sp>
      <p:sp>
        <p:nvSpPr>
          <p:cNvPr id="3" name="Content Placeholder 2">
            <a:extLst>
              <a:ext uri="{FF2B5EF4-FFF2-40B4-BE49-F238E27FC236}">
                <a16:creationId xmlns:a16="http://schemas.microsoft.com/office/drawing/2014/main" id="{B5CB6B2C-89AC-7946-A17D-8FEE2432C4A0}"/>
              </a:ext>
            </a:extLst>
          </p:cNvPr>
          <p:cNvSpPr>
            <a:spLocks noGrp="1"/>
          </p:cNvSpPr>
          <p:nvPr>
            <p:ph idx="1"/>
          </p:nvPr>
        </p:nvSpPr>
        <p:spPr>
          <a:xfrm>
            <a:off x="355405" y="3705608"/>
            <a:ext cx="5957282" cy="3018408"/>
          </a:xfrm>
        </p:spPr>
        <p:txBody>
          <a:bodyPr>
            <a:normAutofit fontScale="62500" lnSpcReduction="20000"/>
          </a:bodyPr>
          <a:lstStyle/>
          <a:p>
            <a:r>
              <a:rPr lang="en-US" dirty="0"/>
              <a:t>Completion of the MetaMetrics </a:t>
            </a:r>
            <a:r>
              <a:rPr lang="en-US" dirty="0">
                <a:hlinkClick r:id="rId2"/>
              </a:rPr>
              <a:t>Webinar for Administrators</a:t>
            </a:r>
            <a:endParaRPr lang="en-US" dirty="0"/>
          </a:p>
          <a:p>
            <a:r>
              <a:rPr lang="en-US" dirty="0"/>
              <a:t>Website Updated to include MetaMetrics Pilot</a:t>
            </a:r>
          </a:p>
          <a:p>
            <a:r>
              <a:rPr lang="en-US" dirty="0"/>
              <a:t>Requirement: 1500 Students Per Grade Per Test required for feasibility study.</a:t>
            </a:r>
          </a:p>
          <a:p>
            <a:r>
              <a:rPr lang="en-US" dirty="0"/>
              <a:t>Scott Marion: Content Mapping, Policy Document, Federal Strategy for Defensibility.</a:t>
            </a:r>
          </a:p>
          <a:p>
            <a:r>
              <a:rPr lang="en-US" dirty="0"/>
              <a:t>NWEA-MAPS  				[Ready]</a:t>
            </a:r>
          </a:p>
          <a:p>
            <a:r>
              <a:rPr lang="en-US" dirty="0"/>
              <a:t>STAR Reading 				[Pending]</a:t>
            </a:r>
          </a:p>
          <a:p>
            <a:r>
              <a:rPr lang="en-US" dirty="0"/>
              <a:t>SBAC: Interim Comprehensive Assessments 	[Pending]</a:t>
            </a:r>
          </a:p>
          <a:p>
            <a:r>
              <a:rPr lang="en-US" dirty="0"/>
              <a:t>30 Participating Districts</a:t>
            </a:r>
          </a:p>
        </p:txBody>
      </p:sp>
      <p:pic>
        <p:nvPicPr>
          <p:cNvPr id="6" name="Picture 4" descr="MetaMetrics Inc.">
            <a:extLst>
              <a:ext uri="{FF2B5EF4-FFF2-40B4-BE49-F238E27FC236}">
                <a16:creationId xmlns:a16="http://schemas.microsoft.com/office/drawing/2014/main" id="{322C8252-C6F4-4D59-9A63-99EC17593D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44123" y="79652"/>
            <a:ext cx="2561322" cy="7570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opi.mt.gov">
            <a:extLst>
              <a:ext uri="{FF2B5EF4-FFF2-40B4-BE49-F238E27FC236}">
                <a16:creationId xmlns:a16="http://schemas.microsoft.com/office/drawing/2014/main" id="{784F33AB-7FBD-4BED-9EA8-9C45A11578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555" y="133984"/>
            <a:ext cx="1022261" cy="914968"/>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a:extLst>
              <a:ext uri="{FF2B5EF4-FFF2-40B4-BE49-F238E27FC236}">
                <a16:creationId xmlns:a16="http://schemas.microsoft.com/office/drawing/2014/main" id="{B5CB6B2C-89AC-7946-A17D-8FEE2432C4A0}"/>
              </a:ext>
            </a:extLst>
          </p:cNvPr>
          <p:cNvSpPr>
            <a:spLocks noGrp="1"/>
          </p:cNvSpPr>
          <p:nvPr/>
        </p:nvSpPr>
        <p:spPr>
          <a:xfrm>
            <a:off x="6312687" y="3374867"/>
            <a:ext cx="5545949" cy="3349149"/>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Action Timeline of Phase I</a:t>
            </a:r>
          </a:p>
          <a:p>
            <a:pPr marL="514350" indent="-514350">
              <a:buFont typeface="+mj-lt"/>
              <a:buAutoNum type="arabicPeriod"/>
            </a:pPr>
            <a:r>
              <a:rPr lang="en-US" dirty="0"/>
              <a:t>Contact districts via survey to gauge interest.</a:t>
            </a:r>
          </a:p>
          <a:p>
            <a:pPr marL="514350" indent="-514350">
              <a:buFont typeface="+mj-lt"/>
              <a:buAutoNum type="arabicPeriod"/>
            </a:pPr>
            <a:r>
              <a:rPr lang="en-US" dirty="0"/>
              <a:t>Follow-up with interested districts and confirm interest.</a:t>
            </a:r>
          </a:p>
          <a:p>
            <a:pPr marL="514350" indent="-514350">
              <a:buFont typeface="+mj-lt"/>
              <a:buAutoNum type="arabicPeriod"/>
            </a:pPr>
            <a:r>
              <a:rPr lang="en-US" dirty="0"/>
              <a:t>Provide contact information to MetaMetrics Inc. </a:t>
            </a:r>
          </a:p>
          <a:p>
            <a:pPr marL="514350" indent="-514350">
              <a:buFont typeface="+mj-lt"/>
              <a:buAutoNum type="arabicPeriod"/>
            </a:pPr>
            <a:r>
              <a:rPr lang="en-US" dirty="0"/>
              <a:t>MetaMetrics provides districts with MOA and survey forms.</a:t>
            </a:r>
          </a:p>
          <a:p>
            <a:pPr marL="514350" indent="-514350">
              <a:buFont typeface="+mj-lt"/>
              <a:buAutoNum type="arabicPeriod"/>
            </a:pPr>
            <a:r>
              <a:rPr lang="en-US" dirty="0"/>
              <a:t>Districts return MOA forms to MetaMetrics.</a:t>
            </a:r>
          </a:p>
          <a:p>
            <a:pPr marL="514350" indent="-514350">
              <a:buFont typeface="+mj-lt"/>
              <a:buAutoNum type="arabicPeriod"/>
            </a:pPr>
            <a:r>
              <a:rPr lang="en-US" dirty="0"/>
              <a:t>MetaMetrics draws district data from vendors.</a:t>
            </a:r>
          </a:p>
          <a:p>
            <a:pPr marL="514350" indent="-514350">
              <a:buFont typeface="+mj-lt"/>
              <a:buAutoNum type="arabicPeriod"/>
            </a:pPr>
            <a:r>
              <a:rPr lang="en-US" dirty="0"/>
              <a:t>MetaMetrics performs statistical feasibility analysis.</a:t>
            </a:r>
          </a:p>
          <a:p>
            <a:pPr marL="514350" indent="-514350">
              <a:buFont typeface="+mj-lt"/>
              <a:buAutoNum type="arabicPeriod"/>
            </a:pPr>
            <a:r>
              <a:rPr lang="en-US" dirty="0"/>
              <a:t>Begin Phase II: Federal </a:t>
            </a:r>
            <a:r>
              <a:rPr lang="en-US"/>
              <a:t>Statistical Defensibility.</a:t>
            </a:r>
            <a:endParaRPr lang="en-US" dirty="0"/>
          </a:p>
        </p:txBody>
      </p:sp>
      <p:sp>
        <p:nvSpPr>
          <p:cNvPr id="10" name="TextBox 9">
            <a:extLst>
              <a:ext uri="{FF2B5EF4-FFF2-40B4-BE49-F238E27FC236}">
                <a16:creationId xmlns:a16="http://schemas.microsoft.com/office/drawing/2014/main" id="{02480F1E-4807-421F-9ABF-372DBA5F227A}"/>
              </a:ext>
            </a:extLst>
          </p:cNvPr>
          <p:cNvSpPr txBox="1"/>
          <p:nvPr/>
        </p:nvSpPr>
        <p:spPr>
          <a:xfrm>
            <a:off x="1112298" y="1215238"/>
            <a:ext cx="9967404" cy="2031325"/>
          </a:xfrm>
          <a:prstGeom prst="rect">
            <a:avLst/>
          </a:prstGeom>
          <a:noFill/>
        </p:spPr>
        <p:txBody>
          <a:bodyPr wrap="square">
            <a:spAutoFit/>
          </a:bodyPr>
          <a:lstStyle/>
          <a:p>
            <a:r>
              <a:rPr lang="en-US" b="1" dirty="0"/>
              <a:t>Purpose: </a:t>
            </a:r>
            <a:r>
              <a:rPr lang="en-US" dirty="0"/>
              <a:t>The MetaMetrics Pilot will support development of the state assessment system to ease the burden on local school districts and administrators by providing a statistically feasible method of populating state level data.  MetaMetrics Inc. will perform a comparative analysis of results from different assessments given at different times to accurately populate state level data.  The statistical comparison will support expansion of testing windows and increased fluidity for assessment officers and administrators.  Ultimately, a set of multiple statistically sound vendors may be selected from by a school system to adhere to state mandated assessment requirements.  </a:t>
            </a:r>
          </a:p>
        </p:txBody>
      </p:sp>
    </p:spTree>
    <p:extLst>
      <p:ext uri="{BB962C8B-B14F-4D97-AF65-F5344CB8AC3E}">
        <p14:creationId xmlns:p14="http://schemas.microsoft.com/office/powerpoint/2010/main" val="3697880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4A6F5E3-7D49-48C6-A841-0860FFA5B535}"/>
              </a:ext>
            </a:extLst>
          </p:cNvPr>
          <p:cNvSpPr>
            <a:spLocks noGrp="1"/>
          </p:cNvSpPr>
          <p:nvPr>
            <p:ph type="title"/>
          </p:nvPr>
        </p:nvSpPr>
        <p:spPr>
          <a:xfrm>
            <a:off x="838200" y="423196"/>
            <a:ext cx="10515600" cy="1325563"/>
          </a:xfrm>
        </p:spPr>
        <p:txBody>
          <a:bodyPr/>
          <a:lstStyle/>
          <a:p>
            <a:pPr algn="ctr"/>
            <a:r>
              <a:rPr lang="en-US" dirty="0">
                <a:solidFill>
                  <a:srgbClr val="C00000"/>
                </a:solidFill>
              </a:rPr>
              <a:t>Districts that have agreed to Participation</a:t>
            </a:r>
          </a:p>
        </p:txBody>
      </p:sp>
      <p:graphicFrame>
        <p:nvGraphicFramePr>
          <p:cNvPr id="5" name="Table 4">
            <a:extLst>
              <a:ext uri="{FF2B5EF4-FFF2-40B4-BE49-F238E27FC236}">
                <a16:creationId xmlns:a16="http://schemas.microsoft.com/office/drawing/2014/main" id="{E76DC1A8-9ABE-4D4C-9ED9-BC96BF01D3B6}"/>
              </a:ext>
            </a:extLst>
          </p:cNvPr>
          <p:cNvGraphicFramePr>
            <a:graphicFrameLocks noGrp="1"/>
          </p:cNvGraphicFramePr>
          <p:nvPr>
            <p:extLst>
              <p:ext uri="{D42A27DB-BD31-4B8C-83A1-F6EECF244321}">
                <p14:modId xmlns:p14="http://schemas.microsoft.com/office/powerpoint/2010/main" val="375326337"/>
              </p:ext>
            </p:extLst>
          </p:nvPr>
        </p:nvGraphicFramePr>
        <p:xfrm>
          <a:off x="1041553" y="1478280"/>
          <a:ext cx="9789204" cy="3901440"/>
        </p:xfrm>
        <a:graphic>
          <a:graphicData uri="http://schemas.openxmlformats.org/drawingml/2006/table">
            <a:tbl>
              <a:tblPr/>
              <a:tblGrid>
                <a:gridCol w="4894602">
                  <a:extLst>
                    <a:ext uri="{9D8B030D-6E8A-4147-A177-3AD203B41FA5}">
                      <a16:colId xmlns:a16="http://schemas.microsoft.com/office/drawing/2014/main" val="474213299"/>
                    </a:ext>
                  </a:extLst>
                </a:gridCol>
                <a:gridCol w="4894602">
                  <a:extLst>
                    <a:ext uri="{9D8B030D-6E8A-4147-A177-3AD203B41FA5}">
                      <a16:colId xmlns:a16="http://schemas.microsoft.com/office/drawing/2014/main" val="3494275821"/>
                    </a:ext>
                  </a:extLst>
                </a:gridCol>
              </a:tblGrid>
              <a:tr h="0">
                <a:tc>
                  <a:txBody>
                    <a:bodyPr/>
                    <a:lstStyle/>
                    <a:p>
                      <a:pPr fontAlgn="base"/>
                      <a:r>
                        <a:rPr lang="en-US" sz="1100" b="1" dirty="0" err="1">
                          <a:solidFill>
                            <a:srgbClr val="033C70"/>
                          </a:solidFill>
                          <a:effectLst/>
                          <a:latin typeface="Calibri" panose="020F0502020204030204" pitchFamily="34" charset="0"/>
                        </a:rPr>
                        <a:t>Bainville</a:t>
                      </a:r>
                      <a:r>
                        <a:rPr lang="en-US" sz="1100" b="1" dirty="0">
                          <a:solidFill>
                            <a:srgbClr val="033C70"/>
                          </a:solidFill>
                          <a:effectLst/>
                          <a:latin typeface="Calibri" panose="020F0502020204030204" pitchFamily="34" charset="0"/>
                        </a:rPr>
                        <a:t> Public Schools</a:t>
                      </a:r>
                      <a:endParaRPr lang="en-US" dirty="0">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dirty="0">
                          <a:solidFill>
                            <a:srgbClr val="033C70"/>
                          </a:solidFill>
                          <a:effectLst/>
                          <a:latin typeface="Calibri" panose="020F0502020204030204" pitchFamily="34" charset="0"/>
                        </a:rPr>
                        <a:t>Montana City School</a:t>
                      </a:r>
                      <a:endParaRPr lang="en-US" dirty="0">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3643705624"/>
                  </a:ext>
                </a:extLst>
              </a:tr>
              <a:tr h="0">
                <a:tc>
                  <a:txBody>
                    <a:bodyPr/>
                    <a:lstStyle/>
                    <a:p>
                      <a:pPr fontAlgn="base"/>
                      <a:r>
                        <a:rPr lang="en-US" sz="1100" b="1" dirty="0">
                          <a:solidFill>
                            <a:srgbClr val="033C70"/>
                          </a:solidFill>
                          <a:effectLst/>
                          <a:latin typeface="Calibri" panose="020F0502020204030204" pitchFamily="34" charset="0"/>
                        </a:rPr>
                        <a:t>Billings Public Schools</a:t>
                      </a:r>
                      <a:endParaRPr lang="en-US" dirty="0">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Montana School Deaf +Blind</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2731516027"/>
                  </a:ext>
                </a:extLst>
              </a:tr>
              <a:tr h="0">
                <a:tc>
                  <a:txBody>
                    <a:bodyPr/>
                    <a:lstStyle/>
                    <a:p>
                      <a:pPr fontAlgn="base"/>
                      <a:r>
                        <a:rPr lang="en-US" sz="1100" b="1">
                          <a:solidFill>
                            <a:srgbClr val="033C70"/>
                          </a:solidFill>
                          <a:effectLst/>
                          <a:latin typeface="Calibri" panose="020F0502020204030204" pitchFamily="34" charset="0"/>
                        </a:rPr>
                        <a:t>Cayuse Prairie School District #10</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Moore School</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1833962620"/>
                  </a:ext>
                </a:extLst>
              </a:tr>
              <a:tr h="0">
                <a:tc>
                  <a:txBody>
                    <a:bodyPr/>
                    <a:lstStyle/>
                    <a:p>
                      <a:pPr fontAlgn="base"/>
                      <a:r>
                        <a:rPr lang="en-US" sz="1100" b="1">
                          <a:solidFill>
                            <a:srgbClr val="033C70"/>
                          </a:solidFill>
                          <a:effectLst/>
                          <a:latin typeface="Calibri" panose="020F0502020204030204" pitchFamily="34" charset="0"/>
                        </a:rPr>
                        <a:t>Corvallis</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Opheim School</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1979043864"/>
                  </a:ext>
                </a:extLst>
              </a:tr>
              <a:tr h="0">
                <a:tc>
                  <a:txBody>
                    <a:bodyPr/>
                    <a:lstStyle/>
                    <a:p>
                      <a:pPr fontAlgn="base"/>
                      <a:r>
                        <a:rPr lang="en-US" sz="1100" b="1">
                          <a:solidFill>
                            <a:srgbClr val="033C70"/>
                          </a:solidFill>
                          <a:effectLst/>
                          <a:latin typeface="Calibri" panose="020F0502020204030204" pitchFamily="34" charset="0"/>
                        </a:rPr>
                        <a:t>Evergreen School District</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Park City Schools</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540697147"/>
                  </a:ext>
                </a:extLst>
              </a:tr>
              <a:tr h="0">
                <a:tc>
                  <a:txBody>
                    <a:bodyPr/>
                    <a:lstStyle/>
                    <a:p>
                      <a:pPr fontAlgn="base"/>
                      <a:r>
                        <a:rPr lang="en-US" sz="1100" b="1">
                          <a:solidFill>
                            <a:srgbClr val="033C70"/>
                          </a:solidFill>
                          <a:effectLst/>
                          <a:latin typeface="Calibri" panose="020F0502020204030204" pitchFamily="34" charset="0"/>
                        </a:rPr>
                        <a:t>Fromberg</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Rapelje School District 32</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3051170597"/>
                  </a:ext>
                </a:extLst>
              </a:tr>
              <a:tr h="0">
                <a:tc>
                  <a:txBody>
                    <a:bodyPr/>
                    <a:lstStyle/>
                    <a:p>
                      <a:pPr fontAlgn="base"/>
                      <a:r>
                        <a:rPr lang="en-US" sz="1100" b="1">
                          <a:solidFill>
                            <a:srgbClr val="033C70"/>
                          </a:solidFill>
                          <a:effectLst/>
                          <a:latin typeface="Calibri" panose="020F0502020204030204" pitchFamily="34" charset="0"/>
                        </a:rPr>
                        <a:t>Frontier School #3</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Roberts School District</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1489124473"/>
                  </a:ext>
                </a:extLst>
              </a:tr>
              <a:tr h="0">
                <a:tc>
                  <a:txBody>
                    <a:bodyPr/>
                    <a:lstStyle/>
                    <a:p>
                      <a:pPr fontAlgn="base"/>
                      <a:r>
                        <a:rPr lang="en-US" sz="1100" b="1">
                          <a:solidFill>
                            <a:srgbClr val="033C70"/>
                          </a:solidFill>
                          <a:effectLst/>
                          <a:latin typeface="Calibri" panose="020F0502020204030204" pitchFamily="34" charset="0"/>
                        </a:rPr>
                        <a:t>Gardiner 7&amp;4</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Rosebud</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1718206361"/>
                  </a:ext>
                </a:extLst>
              </a:tr>
              <a:tr h="0">
                <a:tc>
                  <a:txBody>
                    <a:bodyPr/>
                    <a:lstStyle/>
                    <a:p>
                      <a:pPr fontAlgn="base"/>
                      <a:r>
                        <a:rPr lang="en-US" sz="1100" b="1">
                          <a:solidFill>
                            <a:srgbClr val="033C70"/>
                          </a:solidFill>
                          <a:effectLst/>
                          <a:latin typeface="Calibri" panose="020F0502020204030204" pitchFamily="34" charset="0"/>
                        </a:rPr>
                        <a:t>Harlem SD #12</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Roundup SD 55 &amp; 55H</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2818435115"/>
                  </a:ext>
                </a:extLst>
              </a:tr>
              <a:tr h="0">
                <a:tc>
                  <a:txBody>
                    <a:bodyPr/>
                    <a:lstStyle/>
                    <a:p>
                      <a:pPr fontAlgn="base"/>
                      <a:r>
                        <a:rPr lang="en-US" sz="1100" b="1">
                          <a:solidFill>
                            <a:srgbClr val="033C70"/>
                          </a:solidFill>
                          <a:effectLst/>
                          <a:latin typeface="Calibri" panose="020F0502020204030204" pitchFamily="34" charset="0"/>
                        </a:rPr>
                        <a:t>Harlowton Public Schools</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Sidney Public Schools Districts 1 &amp; 5</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1741439710"/>
                  </a:ext>
                </a:extLst>
              </a:tr>
              <a:tr h="0">
                <a:tc>
                  <a:txBody>
                    <a:bodyPr/>
                    <a:lstStyle/>
                    <a:p>
                      <a:pPr fontAlgn="base"/>
                      <a:r>
                        <a:rPr lang="en-US" sz="1100" b="1">
                          <a:solidFill>
                            <a:srgbClr val="033C70"/>
                          </a:solidFill>
                          <a:effectLst/>
                          <a:latin typeface="Calibri" panose="020F0502020204030204" pitchFamily="34" charset="0"/>
                        </a:rPr>
                        <a:t>Judith Gap Public Schools</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St. Ignatius School District #28</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2255679519"/>
                  </a:ext>
                </a:extLst>
              </a:tr>
              <a:tr h="0">
                <a:tc>
                  <a:txBody>
                    <a:bodyPr/>
                    <a:lstStyle/>
                    <a:p>
                      <a:pPr fontAlgn="base"/>
                      <a:r>
                        <a:rPr lang="en-US" sz="1100" b="1">
                          <a:solidFill>
                            <a:srgbClr val="033C70"/>
                          </a:solidFill>
                          <a:effectLst/>
                          <a:latin typeface="Calibri" panose="020F0502020204030204" pitchFamily="34" charset="0"/>
                        </a:rPr>
                        <a:t>Laurel Public Schools</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dirty="0">
                          <a:solidFill>
                            <a:srgbClr val="033C70"/>
                          </a:solidFill>
                          <a:effectLst/>
                          <a:latin typeface="Calibri" panose="020F0502020204030204" pitchFamily="34" charset="0"/>
                        </a:rPr>
                        <a:t>Stevensville School District</a:t>
                      </a:r>
                      <a:endParaRPr lang="en-US" dirty="0">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2465108236"/>
                  </a:ext>
                </a:extLst>
              </a:tr>
              <a:tr h="0">
                <a:tc>
                  <a:txBody>
                    <a:bodyPr/>
                    <a:lstStyle/>
                    <a:p>
                      <a:pPr fontAlgn="base"/>
                      <a:r>
                        <a:rPr lang="en-US" sz="1100" b="1">
                          <a:solidFill>
                            <a:srgbClr val="033C70"/>
                          </a:solidFill>
                          <a:effectLst/>
                          <a:latin typeface="Calibri" panose="020F0502020204030204" pitchFamily="34" charset="0"/>
                        </a:rPr>
                        <a:t>Lavina Public Schools</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Superior</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1381388426"/>
                  </a:ext>
                </a:extLst>
              </a:tr>
              <a:tr h="0">
                <a:tc>
                  <a:txBody>
                    <a:bodyPr/>
                    <a:lstStyle/>
                    <a:p>
                      <a:pPr fontAlgn="base"/>
                      <a:r>
                        <a:rPr lang="en-US" sz="1100" b="1">
                          <a:solidFill>
                            <a:srgbClr val="033C70"/>
                          </a:solidFill>
                          <a:effectLst/>
                          <a:latin typeface="Calibri" panose="020F0502020204030204" pitchFamily="34" charset="0"/>
                        </a:rPr>
                        <a:t>Lewistown</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r>
                        <a:rPr lang="en-US" sz="1100" b="1">
                          <a:solidFill>
                            <a:srgbClr val="033C70"/>
                          </a:solidFill>
                          <a:effectLst/>
                          <a:latin typeface="Calibri" panose="020F0502020204030204" pitchFamily="34" charset="0"/>
                        </a:rPr>
                        <a:t>Wolf Point School District</a:t>
                      </a:r>
                      <a:endParaRPr lang="en-US">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3617690640"/>
                  </a:ext>
                </a:extLst>
              </a:tr>
              <a:tr h="0">
                <a:tc>
                  <a:txBody>
                    <a:bodyPr/>
                    <a:lstStyle/>
                    <a:p>
                      <a:pPr fontAlgn="base"/>
                      <a:r>
                        <a:rPr lang="en-US" sz="1100" b="1" dirty="0">
                          <a:solidFill>
                            <a:srgbClr val="033C70"/>
                          </a:solidFill>
                          <a:effectLst/>
                          <a:latin typeface="Calibri" panose="020F0502020204030204" pitchFamily="34" charset="0"/>
                        </a:rPr>
                        <a:t>Missoula County</a:t>
                      </a:r>
                      <a:endParaRPr lang="en-US" dirty="0">
                        <a:effectLst/>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tc>
                  <a:txBody>
                    <a:bodyPr/>
                    <a:lstStyle/>
                    <a:p>
                      <a:pPr fontAlgn="base"/>
                      <a:endParaRPr lang="en-US" sz="1200" dirty="0">
                        <a:effectLst/>
                        <a:latin typeface="Times New Roman" panose="02020603050405020304" pitchFamily="18" charset="0"/>
                      </a:endParaRPr>
                    </a:p>
                  </a:txBody>
                  <a:tcPr marL="66675" marR="66675"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2F2F2"/>
                    </a:solidFill>
                  </a:tcPr>
                </a:tc>
                <a:extLst>
                  <a:ext uri="{0D108BD9-81ED-4DB2-BD59-A6C34878D82A}">
                    <a16:rowId xmlns:a16="http://schemas.microsoft.com/office/drawing/2014/main" val="3335947530"/>
                  </a:ext>
                </a:extLst>
              </a:tr>
            </a:tbl>
          </a:graphicData>
        </a:graphic>
      </p:graphicFrame>
      <p:sp>
        <p:nvSpPr>
          <p:cNvPr id="6" name="Content Placeholder 2">
            <a:extLst>
              <a:ext uri="{FF2B5EF4-FFF2-40B4-BE49-F238E27FC236}">
                <a16:creationId xmlns:a16="http://schemas.microsoft.com/office/drawing/2014/main" id="{F2C52EF1-A22D-4C85-8C2A-EF6C4A00CD41}"/>
              </a:ext>
            </a:extLst>
          </p:cNvPr>
          <p:cNvSpPr>
            <a:spLocks noGrp="1"/>
          </p:cNvSpPr>
          <p:nvPr>
            <p:ph idx="1"/>
          </p:nvPr>
        </p:nvSpPr>
        <p:spPr>
          <a:xfrm>
            <a:off x="1041553" y="5566016"/>
            <a:ext cx="9789204" cy="426412"/>
          </a:xfrm>
        </p:spPr>
        <p:txBody>
          <a:bodyPr>
            <a:normAutofit/>
          </a:bodyPr>
          <a:lstStyle/>
          <a:p>
            <a:pPr marL="0" indent="0" algn="ctr">
              <a:buNone/>
            </a:pPr>
            <a:r>
              <a:rPr lang="en-US" sz="1800" dirty="0"/>
              <a:t>Dr. Trenin Bayless </a:t>
            </a:r>
            <a:r>
              <a:rPr lang="en-US" sz="1800" dirty="0">
                <a:hlinkClick r:id="rId2"/>
              </a:rPr>
              <a:t>trenin.bayless@mt.gov</a:t>
            </a:r>
            <a:r>
              <a:rPr lang="en-US" sz="1800" dirty="0"/>
              <a:t>  406-444-3449</a:t>
            </a:r>
          </a:p>
        </p:txBody>
      </p:sp>
    </p:spTree>
    <p:extLst>
      <p:ext uri="{BB962C8B-B14F-4D97-AF65-F5344CB8AC3E}">
        <p14:creationId xmlns:p14="http://schemas.microsoft.com/office/powerpoint/2010/main" val="99756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349</Words>
  <Application>Microsoft Office PowerPoint</Application>
  <PresentationFormat>Widescreen</PresentationFormat>
  <Paragraphs>50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MetaMetrics Development</vt:lpstr>
      <vt:lpstr>Districts that have agreed to Participation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MetaMetrics</dc:title>
  <dc:creator>Professional Editor Review</dc:creator>
  <cp:lastModifiedBy>Bayless, Trenin</cp:lastModifiedBy>
  <cp:revision>10</cp:revision>
  <cp:lastPrinted>2021-10-18T23:04:19Z</cp:lastPrinted>
  <dcterms:created xsi:type="dcterms:W3CDTF">2021-10-09T23:05:10Z</dcterms:created>
  <dcterms:modified xsi:type="dcterms:W3CDTF">2021-10-18T23:07:01Z</dcterms:modified>
</cp:coreProperties>
</file>